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7"/>
  </p:notesMasterIdLst>
  <p:handoutMasterIdLst>
    <p:handoutMasterId r:id="rId78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31" r:id="rId27"/>
    <p:sldId id="304" r:id="rId28"/>
    <p:sldId id="265" r:id="rId29"/>
    <p:sldId id="278" r:id="rId30"/>
    <p:sldId id="257" r:id="rId31"/>
    <p:sldId id="262" r:id="rId32"/>
    <p:sldId id="263" r:id="rId33"/>
    <p:sldId id="273" r:id="rId34"/>
    <p:sldId id="266" r:id="rId35"/>
    <p:sldId id="267" r:id="rId36"/>
    <p:sldId id="268" r:id="rId37"/>
    <p:sldId id="269" r:id="rId38"/>
    <p:sldId id="325" r:id="rId39"/>
    <p:sldId id="270" r:id="rId40"/>
    <p:sldId id="271" r:id="rId41"/>
    <p:sldId id="272" r:id="rId42"/>
    <p:sldId id="274" r:id="rId43"/>
    <p:sldId id="279" r:id="rId44"/>
    <p:sldId id="280" r:id="rId45"/>
    <p:sldId id="275" r:id="rId46"/>
    <p:sldId id="326" r:id="rId47"/>
    <p:sldId id="327" r:id="rId48"/>
    <p:sldId id="328" r:id="rId49"/>
    <p:sldId id="276" r:id="rId50"/>
    <p:sldId id="329" r:id="rId51"/>
    <p:sldId id="277" r:id="rId52"/>
    <p:sldId id="333" r:id="rId53"/>
    <p:sldId id="306" r:id="rId54"/>
    <p:sldId id="307" r:id="rId55"/>
    <p:sldId id="259" r:id="rId56"/>
    <p:sldId id="309" r:id="rId57"/>
    <p:sldId id="313" r:id="rId58"/>
    <p:sldId id="330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15" r:id="rId67"/>
    <p:sldId id="323" r:id="rId68"/>
    <p:sldId id="310" r:id="rId69"/>
    <p:sldId id="324" r:id="rId70"/>
    <p:sldId id="334" r:id="rId71"/>
    <p:sldId id="311" r:id="rId72"/>
    <p:sldId id="312" r:id="rId73"/>
    <p:sldId id="332" r:id="rId74"/>
    <p:sldId id="261" r:id="rId75"/>
    <p:sldId id="335" r:id="rId7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34"/>
            <p14:sldId id="311"/>
          </p14:sldIdLst>
        </p14:section>
        <p14:section name="Outro" id="{B4067A92-2F57-0A46-B06C-D704CA0C2A5D}">
          <p14:sldIdLst>
            <p14:sldId id="312"/>
            <p14:sldId id="332"/>
            <p14:sldId id="261"/>
            <p14:sldId id="33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50" d="100"/>
          <a:sy n="150" d="100"/>
        </p:scale>
        <p:origin x="-1152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presProps" Target="presProps.xml"/><Relationship Id="rId81" Type="http://schemas.openxmlformats.org/officeDocument/2006/relationships/viewProps" Target="viewProps.xml"/><Relationship Id="rId82" Type="http://schemas.openxmlformats.org/officeDocument/2006/relationships/theme" Target="theme/theme1.xml"/><Relationship Id="rId83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notesMaster" Target="notesMasters/notesMaster1.xml"/><Relationship Id="rId78" Type="http://schemas.openxmlformats.org/officeDocument/2006/relationships/handoutMaster" Target="handoutMasters/handoutMaster1.xml"/><Relationship Id="rId79" Type="http://schemas.openxmlformats.org/officeDocument/2006/relationships/printerSettings" Target="printerSettings/printerSettings1.bin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6/3/13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6/3/13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3,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3,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3,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3,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NEON “D”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472349" y="5761764"/>
            <a:ext cx="1473527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Go Concurrency</a:t>
            </a:r>
          </a:p>
          <a:p>
            <a:pPr lvl="1"/>
            <a:r>
              <a:rPr lang="en-US" dirty="0" smtClean="0"/>
              <a:t>Implementation of pipeline pattern very “natural”</a:t>
            </a:r>
          </a:p>
          <a:p>
            <a:pPr lvl="1"/>
            <a:r>
              <a:rPr lang="en-US" dirty="0" smtClean="0"/>
              <a:t>But other concurrency patterns work great too:</a:t>
            </a:r>
          </a:p>
          <a:p>
            <a:pPr lvl="2"/>
            <a:r>
              <a:rPr lang="en-US" dirty="0" smtClean="0"/>
              <a:t>Actors</a:t>
            </a:r>
          </a:p>
          <a:p>
            <a:pPr lvl="2"/>
            <a:r>
              <a:rPr lang="en-US" dirty="0" smtClean="0"/>
              <a:t>Fork/Join</a:t>
            </a:r>
          </a:p>
          <a:p>
            <a:pPr lvl="2"/>
            <a:r>
              <a:rPr lang="en-US" dirty="0" smtClean="0"/>
              <a:t>Master/Worker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09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15" y="1600200"/>
            <a:ext cx="863537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</a:t>
            </a:r>
            <a:r>
              <a:rPr lang="en-US" dirty="0" smtClean="0"/>
              <a:t>C</a:t>
            </a:r>
          </a:p>
          <a:p>
            <a:r>
              <a:rPr lang="en-US" dirty="0" smtClean="0"/>
              <a:t>Maximizing </a:t>
            </a:r>
            <a:r>
              <a:rPr lang="en-US" dirty="0" smtClean="0"/>
              <a:t>throughput for current subsystems</a:t>
            </a:r>
          </a:p>
          <a:p>
            <a:pPr lvl="1"/>
            <a:r>
              <a:rPr lang="en-US" dirty="0" smtClean="0"/>
              <a:t>Pipeline Pattern and </a:t>
            </a:r>
            <a:r>
              <a:rPr lang="en-US" dirty="0" smtClean="0"/>
              <a:t>SIMD</a:t>
            </a:r>
            <a:r>
              <a:rPr lang="en-US" dirty="0"/>
              <a:t> </a:t>
            </a:r>
            <a:r>
              <a:rPr lang="en-US" dirty="0" smtClean="0"/>
              <a:t>µP feature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FAUST Project (2013). FAUST - </a:t>
            </a:r>
            <a:r>
              <a:rPr lang="en-US" sz="1200" dirty="0" err="1">
                <a:latin typeface="NimbusSanL"/>
              </a:rPr>
              <a:t>Fahrerassistenz</a:t>
            </a:r>
            <a:r>
              <a:rPr lang="en-US" sz="1200" dirty="0">
                <a:latin typeface="NimbusSanL"/>
              </a:rPr>
              <a:t> und </a:t>
            </a:r>
            <a:r>
              <a:rPr lang="en-US" sz="1200" dirty="0" err="1">
                <a:latin typeface="NimbusSanL"/>
              </a:rPr>
              <a:t>autonome</a:t>
            </a:r>
            <a:r>
              <a:rPr lang="en-US" sz="1200" dirty="0">
                <a:latin typeface="NimbusSanL"/>
              </a:rPr>
              <a:t> </a:t>
            </a:r>
            <a:r>
              <a:rPr lang="en-US" sz="1200" dirty="0" err="1">
                <a:latin typeface="NimbusSanL"/>
              </a:rPr>
              <a:t>Systeme</a:t>
            </a:r>
            <a:r>
              <a:rPr lang="en-US" sz="1200" dirty="0">
                <a:latin typeface="NimbusSanL"/>
              </a:rPr>
              <a:t>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faust.informatik.haw-hamburg.de</a:t>
            </a:r>
            <a:r>
              <a:rPr lang="en-US" sz="1200" dirty="0">
                <a:latin typeface="CMTT10"/>
              </a:rPr>
              <a:t> </a:t>
            </a:r>
            <a:r>
              <a:rPr lang="en-US" sz="1200" dirty="0">
                <a:latin typeface="NimbusSanL"/>
              </a:rPr>
              <a:t>(last accessed: 2013-05-07)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Kejariwal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Veidenbaum</a:t>
            </a:r>
            <a:r>
              <a:rPr lang="en-US" sz="1200" dirty="0">
                <a:latin typeface="NimbusSanL"/>
              </a:rPr>
              <a:t>, A. V., </a:t>
            </a:r>
            <a:r>
              <a:rPr lang="en-US" sz="1200" dirty="0" err="1">
                <a:latin typeface="NimbusSanL"/>
              </a:rPr>
              <a:t>Nicolau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Girkar</a:t>
            </a:r>
            <a:r>
              <a:rPr lang="en-US" sz="1200" dirty="0">
                <a:latin typeface="NimbusSanL"/>
              </a:rPr>
              <a:t>, M., </a:t>
            </a:r>
            <a:r>
              <a:rPr lang="en-US" sz="1200" dirty="0" err="1">
                <a:latin typeface="NimbusSanL"/>
              </a:rPr>
              <a:t>Tian</a:t>
            </a:r>
            <a:r>
              <a:rPr lang="en-US" sz="1200" dirty="0">
                <a:latin typeface="NimbusSanL"/>
              </a:rPr>
              <a:t>, X. and Saito, H. (2009). On the exploitation of loop-level parallelism in embedded applications, </a:t>
            </a:r>
            <a:r>
              <a:rPr lang="en-US" sz="1200" i="1" dirty="0">
                <a:latin typeface="NimbusSanL"/>
              </a:rPr>
              <a:t>ACM </a:t>
            </a:r>
            <a:r>
              <a:rPr lang="en-US" sz="1200" i="1" dirty="0" err="1">
                <a:latin typeface="NimbusSanL"/>
              </a:rPr>
              <a:t>Transac</a:t>
            </a:r>
            <a:r>
              <a:rPr lang="en-US" sz="1200" i="1" dirty="0">
                <a:latin typeface="NimbusSanL"/>
              </a:rPr>
              <a:t>- </a:t>
            </a:r>
            <a:r>
              <a:rPr lang="en-US" sz="1200" i="1" dirty="0" err="1">
                <a:latin typeface="NimbusSanL"/>
              </a:rPr>
              <a:t>tions</a:t>
            </a:r>
            <a:r>
              <a:rPr lang="en-US" sz="1200" i="1" dirty="0">
                <a:latin typeface="NimbusSanL"/>
              </a:rPr>
              <a:t> on Embedded Computing Systems </a:t>
            </a:r>
            <a:r>
              <a:rPr lang="en-US" sz="1200" b="1" dirty="0">
                <a:latin typeface="NimbusSanL"/>
              </a:rPr>
              <a:t>8</a:t>
            </a:r>
            <a:r>
              <a:rPr lang="en-US" sz="1200" dirty="0">
                <a:latin typeface="NimbusSanL"/>
              </a:rPr>
              <a:t>(2): 1–34. ISSN: 15399087.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portal.acm.org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=1457255.1457257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Mattson, T. G., Sanders, B. A. and </a:t>
            </a:r>
            <a:r>
              <a:rPr lang="en-US" sz="1200" dirty="0" err="1">
                <a:latin typeface="NimbusSanL"/>
              </a:rPr>
              <a:t>Massingill</a:t>
            </a:r>
            <a:r>
              <a:rPr lang="en-US" sz="1200" dirty="0">
                <a:latin typeface="NimbusSanL"/>
              </a:rPr>
              <a:t>, B. L. (2010). </a:t>
            </a:r>
            <a:r>
              <a:rPr lang="en-US" sz="1200" i="1" dirty="0">
                <a:latin typeface="NimbusSanL"/>
              </a:rPr>
              <a:t>Patterns for Parallel Pro- </a:t>
            </a:r>
            <a:r>
              <a:rPr lang="en-US" sz="1200" i="1" dirty="0" err="1">
                <a:latin typeface="NimbusSanL"/>
              </a:rPr>
              <a:t>gramming</a:t>
            </a:r>
            <a:r>
              <a:rPr lang="en-US" sz="1200" dirty="0">
                <a:latin typeface="NimbusSanL"/>
              </a:rPr>
              <a:t>, 6th </a:t>
            </a:r>
            <a:r>
              <a:rPr lang="en-US" sz="1200" dirty="0" err="1">
                <a:latin typeface="NimbusSanL"/>
              </a:rPr>
              <a:t>edn</a:t>
            </a:r>
            <a:r>
              <a:rPr lang="en-US" sz="1200" dirty="0">
                <a:latin typeface="NimbusSanL"/>
              </a:rPr>
              <a:t>, Addison-Wesley, Westford, Massachusetts. ISBN: 0-321-22811- 1.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Pike, R. (2012). Go at Google, </a:t>
            </a:r>
            <a:r>
              <a:rPr lang="en-US" sz="1200" i="1" dirty="0">
                <a:latin typeface="NimbusSanL"/>
              </a:rPr>
              <a:t>Proceedings of the 3rd annual conference on Systems, programming, and applications: software for humanity - SPLASH ’12 </a:t>
            </a:r>
            <a:r>
              <a:rPr lang="en-US" sz="1200" dirty="0">
                <a:latin typeface="NimbusSanL"/>
              </a:rPr>
              <a:t>p. 5</a:t>
            </a:r>
            <a:r>
              <a:rPr lang="en-US" sz="1200" dirty="0" smtClean="0">
                <a:latin typeface="NimbusSanL"/>
              </a:rPr>
              <a:t>.</a:t>
            </a:r>
            <a:r>
              <a:rPr lang="en-US" sz="1200" dirty="0">
                <a:latin typeface="NimbusSanL"/>
              </a:rPr>
              <a:t/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dl.acm.org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=2384716.2384720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Preud’Homme</a:t>
            </a:r>
            <a:r>
              <a:rPr lang="en-US" sz="1200" dirty="0">
                <a:latin typeface="NimbusSanL"/>
              </a:rPr>
              <a:t>, T., </a:t>
            </a:r>
            <a:r>
              <a:rPr lang="en-US" sz="1200" dirty="0" err="1">
                <a:latin typeface="NimbusSanL"/>
              </a:rPr>
              <a:t>Sopena</a:t>
            </a:r>
            <a:r>
              <a:rPr lang="en-US" sz="1200" dirty="0">
                <a:latin typeface="NimbusSanL"/>
              </a:rPr>
              <a:t>, J., Thomas, G. and </a:t>
            </a:r>
            <a:r>
              <a:rPr lang="en-US" sz="1200" dirty="0" err="1">
                <a:latin typeface="NimbusSanL"/>
              </a:rPr>
              <a:t>Folliot</a:t>
            </a:r>
            <a:r>
              <a:rPr lang="en-US" sz="1200" dirty="0">
                <a:latin typeface="NimbusSanL"/>
              </a:rPr>
              <a:t>, B. (2012). An Improvement of </a:t>
            </a:r>
            <a:r>
              <a:rPr lang="en-US" sz="1200" dirty="0" err="1">
                <a:latin typeface="NimbusSanL"/>
              </a:rPr>
              <a:t>OpenMP</a:t>
            </a:r>
            <a:r>
              <a:rPr lang="en-US" sz="1200" dirty="0">
                <a:latin typeface="NimbusSanL"/>
              </a:rPr>
              <a:t> Pipeline Parallelism with the </a:t>
            </a:r>
            <a:r>
              <a:rPr lang="en-US" sz="1200" dirty="0" err="1">
                <a:latin typeface="NimbusSanL"/>
              </a:rPr>
              <a:t>BatchQueue</a:t>
            </a:r>
            <a:r>
              <a:rPr lang="en-US" sz="1200" dirty="0">
                <a:latin typeface="NimbusSanL"/>
              </a:rPr>
              <a:t> Algorithm, </a:t>
            </a:r>
            <a:r>
              <a:rPr lang="en-US" sz="1200" i="1" dirty="0">
                <a:latin typeface="NimbusSanL"/>
              </a:rPr>
              <a:t>2012 IEEE 18th International Conference on Parallel and Distributed Systems </a:t>
            </a:r>
            <a:r>
              <a:rPr lang="en-US" sz="1200" dirty="0">
                <a:latin typeface="NimbusSanL"/>
              </a:rPr>
              <a:t>(</a:t>
            </a:r>
            <a:r>
              <a:rPr lang="en-US" sz="1200" dirty="0" err="1">
                <a:latin typeface="NimbusSanL"/>
              </a:rPr>
              <a:t>i</a:t>
            </a:r>
            <a:r>
              <a:rPr lang="en-US" sz="1200" dirty="0">
                <a:latin typeface="NimbusSanL"/>
              </a:rPr>
              <a:t>): 348–355.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ieeexplore.ieee.org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lpdocs</a:t>
            </a:r>
            <a:r>
              <a:rPr lang="en-US" sz="1200" dirty="0">
                <a:latin typeface="CMTT10"/>
              </a:rPr>
              <a:t>/epic03/</a:t>
            </a:r>
            <a:r>
              <a:rPr lang="en-US" sz="1200" dirty="0" err="1">
                <a:latin typeface="CMTT10"/>
              </a:rPr>
              <a:t>wrapper.htm?arnumber</a:t>
            </a:r>
            <a:r>
              <a:rPr lang="en-US" sz="1200" dirty="0">
                <a:latin typeface="CMTT10"/>
              </a:rPr>
              <a:t>= 6413677 </a:t>
            </a:r>
            <a:endParaRPr lang="en-US" sz="1200" dirty="0"/>
          </a:p>
          <a:p>
            <a:pPr marL="0" indent="0">
              <a:buNone/>
            </a:pPr>
            <a:endParaRPr lang="en-US" sz="1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37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3362</TotalTime>
  <Words>1357</Words>
  <Application>Microsoft Macintosh PowerPoint</Application>
  <PresentationFormat>On-screen Show (4:3)</PresentationFormat>
  <Paragraphs>361</Paragraphs>
  <Slides>75</Slides>
  <Notes>5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76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“D”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End</vt:lpstr>
      <vt:lpstr>References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244</cp:revision>
  <cp:lastPrinted>2013-05-28T09:30:00Z</cp:lastPrinted>
  <dcterms:created xsi:type="dcterms:W3CDTF">2013-05-22T13:33:12Z</dcterms:created>
  <dcterms:modified xsi:type="dcterms:W3CDTF">2013-06-03T16:51:52Z</dcterms:modified>
</cp:coreProperties>
</file>